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6"/>
  </p:notesMasterIdLst>
  <p:sldIdLst>
    <p:sldId id="257" r:id="rId2"/>
    <p:sldId id="258" r:id="rId3"/>
    <p:sldId id="259" r:id="rId4"/>
    <p:sldId id="265" r:id="rId5"/>
    <p:sldId id="260" r:id="rId6"/>
    <p:sldId id="267" r:id="rId7"/>
    <p:sldId id="268" r:id="rId8"/>
    <p:sldId id="266" r:id="rId9"/>
    <p:sldId id="271" r:id="rId10"/>
    <p:sldId id="272" r:id="rId11"/>
    <p:sldId id="269" r:id="rId12"/>
    <p:sldId id="270" r:id="rId13"/>
    <p:sldId id="261" r:id="rId14"/>
    <p:sldId id="262" r:id="rId15"/>
  </p:sldIdLst>
  <p:sldSz cx="12192000" cy="6858000"/>
  <p:notesSz cx="6858000" cy="9144000"/>
  <p:embeddedFontLst>
    <p:embeddedFont>
      <p:font typeface="나눔스퀘어OTF Bold" panose="020B0600000101010101" pitchFamily="34" charset="-127"/>
      <p:bold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휴먼엑스포" panose="02030504000101010101" pitchFamily="18" charset="-127"/>
      <p:regular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84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56" autoAdjust="0"/>
    <p:restoredTop sz="82861" autoAdjust="0"/>
  </p:normalViewPr>
  <p:slideViewPr>
    <p:cSldViewPr snapToGrid="0">
      <p:cViewPr varScale="1">
        <p:scale>
          <a:sx n="72" d="100"/>
          <a:sy n="72" d="100"/>
        </p:scale>
        <p:origin x="1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A6DC82-F95F-42C6-8FDD-F8C4F5BC1B02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B5CC68-DC44-47C8-9790-C8708183B0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808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저희는 통학생은 길에서 몇시간을 보냈을까</a:t>
            </a:r>
            <a:r>
              <a:rPr lang="en-US" altLang="ko-KR" dirty="0"/>
              <a:t>? </a:t>
            </a:r>
            <a:r>
              <a:rPr lang="ko-KR" altLang="en-US" dirty="0"/>
              <a:t>줄여서 </a:t>
            </a:r>
            <a:r>
              <a:rPr lang="ko-KR" altLang="en-US" dirty="0" err="1"/>
              <a:t>통길몇</a:t>
            </a:r>
            <a:r>
              <a:rPr lang="ko-KR" altLang="en-US" dirty="0"/>
              <a:t> 팀입니다</a:t>
            </a:r>
            <a:r>
              <a:rPr lang="en-US" altLang="ko-KR" dirty="0"/>
              <a:t>. </a:t>
            </a:r>
            <a:r>
              <a:rPr lang="ko-KR" altLang="en-US" dirty="0"/>
              <a:t>저는 발표를 맡은 정지원입니다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5CC68-DC44-47C8-9790-C8708183B08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8924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5CC68-DC44-47C8-9790-C8708183B08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2462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프로젝트 아키텍처입니다</a:t>
            </a:r>
            <a:r>
              <a:rPr lang="en-US" altLang="ko-KR" dirty="0"/>
              <a:t>.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5CC68-DC44-47C8-9790-C8708183B08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528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Ppt</a:t>
            </a:r>
            <a:r>
              <a:rPr lang="ko-KR" altLang="en-US" dirty="0"/>
              <a:t>를 만드는 시점까지 서버연동시 </a:t>
            </a:r>
            <a:r>
              <a:rPr lang="ko-KR" altLang="en-US" dirty="0" err="1"/>
              <a:t>디자인값이</a:t>
            </a:r>
            <a:r>
              <a:rPr lang="ko-KR" altLang="en-US" dirty="0"/>
              <a:t> 군데군데 깨지는 부분이 있어서 아직 </a:t>
            </a:r>
            <a:r>
              <a:rPr lang="ko-KR" altLang="en-US" dirty="0" err="1"/>
              <a:t>수정중인데요</a:t>
            </a:r>
            <a:r>
              <a:rPr lang="en-US" altLang="ko-KR" dirty="0"/>
              <a:t>. </a:t>
            </a:r>
            <a:r>
              <a:rPr lang="ko-KR" altLang="en-US" dirty="0"/>
              <a:t>이부분을 좀 더 개선하여 차후 완성시키고 싶습니다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처음 목적이 흥미 </a:t>
            </a:r>
            <a:r>
              <a:rPr lang="ko-KR" altLang="en-US" dirty="0" err="1"/>
              <a:t>위주였던만큼</a:t>
            </a:r>
            <a:r>
              <a:rPr lang="ko-KR" altLang="en-US" dirty="0"/>
              <a:t> 쉽게 모바일로도 접속할 수 있게 저희 프로젝트를 반응형으로 만들면 좋겠다는 생각을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5CC68-DC44-47C8-9790-C8708183B08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332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컴퓨터공학과 </a:t>
            </a:r>
            <a:r>
              <a:rPr lang="en-US" altLang="ko-KR" dirty="0"/>
              <a:t>3</a:t>
            </a:r>
            <a:r>
              <a:rPr lang="ko-KR" altLang="en-US" dirty="0"/>
              <a:t>명으로 구성된 팀이고</a:t>
            </a:r>
            <a:r>
              <a:rPr lang="en-US" altLang="ko-KR" dirty="0"/>
              <a:t>, </a:t>
            </a:r>
            <a:r>
              <a:rPr lang="ko-KR" altLang="en-US" dirty="0"/>
              <a:t>이상 발표자 정지원입니다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5CC68-DC44-47C8-9790-C8708183B08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814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프로젝트를 간단하게 소개하자면</a:t>
            </a:r>
            <a:r>
              <a:rPr lang="en-US" altLang="ko-KR" dirty="0"/>
              <a:t>, </a:t>
            </a:r>
            <a:r>
              <a:rPr lang="ko-KR" altLang="en-US" dirty="0"/>
              <a:t>집주소와 학교 주소를 기반으로 </a:t>
            </a:r>
            <a:r>
              <a:rPr lang="en-US" altLang="ko-KR" dirty="0"/>
              <a:t>Open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사용하여 통학 시간 및 거리</a:t>
            </a:r>
            <a:r>
              <a:rPr lang="en-US" altLang="ko-KR" dirty="0"/>
              <a:t>, </a:t>
            </a:r>
            <a:r>
              <a:rPr lang="ko-KR" altLang="en-US" dirty="0"/>
              <a:t>여러가지 기회비용을 계산해주는 사이트입니다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5CC68-DC44-47C8-9790-C8708183B08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386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선정 이유는 이렇습니다</a:t>
            </a:r>
            <a:r>
              <a:rPr lang="en-US" altLang="ko-KR" dirty="0"/>
              <a:t>. </a:t>
            </a:r>
            <a:r>
              <a:rPr lang="ko-KR" altLang="en-US" dirty="0"/>
              <a:t>제가 요즘 롤에 빠졌는데요</a:t>
            </a:r>
            <a:r>
              <a:rPr lang="en-US" altLang="ko-KR" dirty="0"/>
              <a:t>, </a:t>
            </a:r>
            <a:r>
              <a:rPr lang="ko-KR" altLang="en-US" dirty="0"/>
              <a:t>요즘 이런 사이트가 있습니다</a:t>
            </a:r>
            <a:r>
              <a:rPr lang="en-US" altLang="ko-KR" dirty="0"/>
              <a:t>. </a:t>
            </a:r>
            <a:r>
              <a:rPr lang="ko-KR" altLang="en-US" dirty="0" err="1"/>
              <a:t>소환사</a:t>
            </a:r>
            <a:r>
              <a:rPr lang="ko-KR" altLang="en-US" dirty="0"/>
              <a:t> 이름을 검색하면 </a:t>
            </a:r>
            <a:r>
              <a:rPr lang="en-US" altLang="ko-KR" dirty="0"/>
              <a:t>~~~~~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오른쪽에 캡쳐를 보시면 롤을 한 시간으로 알바를 했다면 얼마를 벌었고</a:t>
            </a:r>
            <a:r>
              <a:rPr lang="en-US" altLang="ko-KR" dirty="0"/>
              <a:t>, </a:t>
            </a:r>
            <a:r>
              <a:rPr lang="ko-KR" altLang="en-US" dirty="0"/>
              <a:t>책을 읽었다면 </a:t>
            </a:r>
            <a:r>
              <a:rPr lang="ko-KR" altLang="en-US" dirty="0" err="1"/>
              <a:t>몇권을</a:t>
            </a:r>
            <a:r>
              <a:rPr lang="ko-KR" altLang="en-US" dirty="0"/>
              <a:t> 읽었고</a:t>
            </a:r>
            <a:r>
              <a:rPr lang="en-US" altLang="ko-KR" dirty="0"/>
              <a:t>, 3</a:t>
            </a:r>
            <a:r>
              <a:rPr lang="ko-KR" altLang="en-US" dirty="0"/>
              <a:t>분 카레를 몇 개 제조할 수 있는지 기회비용을 보여줍니다</a:t>
            </a:r>
            <a:r>
              <a:rPr lang="en-US" altLang="ko-KR" dirty="0"/>
              <a:t>. </a:t>
            </a:r>
            <a:r>
              <a:rPr lang="ko-KR" altLang="en-US" dirty="0" err="1"/>
              <a:t>저같은</a:t>
            </a:r>
            <a:r>
              <a:rPr lang="ko-KR" altLang="en-US" dirty="0"/>
              <a:t> 경우는 </a:t>
            </a:r>
            <a:r>
              <a:rPr lang="en-US" altLang="ko-KR" dirty="0"/>
              <a:t>130</a:t>
            </a:r>
            <a:r>
              <a:rPr lang="ko-KR" altLang="en-US" dirty="0"/>
              <a:t>만원을 벌 시간동안 롤을 했네요</a:t>
            </a:r>
            <a:r>
              <a:rPr lang="en-US" altLang="ko-KR" dirty="0"/>
              <a:t>. </a:t>
            </a:r>
            <a:r>
              <a:rPr lang="ko-KR" altLang="en-US" dirty="0"/>
              <a:t>저희는 이 사이트에서 아이디어를 착안했습니다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5CC68-DC44-47C8-9790-C8708183B08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455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큰 틀은 우리가 생활속에서 자주 낭비하는 소재의 기회비용을 재밌게 보여주는 사이트를 </a:t>
            </a:r>
            <a:r>
              <a:rPr lang="ko-KR" altLang="en-US" dirty="0" err="1"/>
              <a:t>만들자에서</a:t>
            </a:r>
            <a:r>
              <a:rPr lang="ko-KR" altLang="en-US" dirty="0"/>
              <a:t> 시작해서</a:t>
            </a:r>
            <a:r>
              <a:rPr lang="en-US" altLang="ko-KR" dirty="0"/>
              <a:t>, </a:t>
            </a:r>
            <a:r>
              <a:rPr lang="ko-KR" altLang="en-US" dirty="0"/>
              <a:t>방금 전처럼 사람들의 관심도가 판이한 주제가 아닌</a:t>
            </a:r>
            <a:r>
              <a:rPr lang="en-US" altLang="ko-KR" dirty="0"/>
              <a:t>, </a:t>
            </a:r>
            <a:r>
              <a:rPr lang="ko-KR" altLang="en-US" dirty="0"/>
              <a:t>대학생이라면 누구나 공감할 수 </a:t>
            </a:r>
            <a:r>
              <a:rPr lang="ko-KR" altLang="en-US" dirty="0" err="1"/>
              <a:t>있을만한</a:t>
            </a:r>
            <a:r>
              <a:rPr lang="ko-KR" altLang="en-US" dirty="0"/>
              <a:t> 소재를 찾다가 교통에 대해서는 간편하게 이용가능한 </a:t>
            </a:r>
            <a:r>
              <a:rPr lang="en-US" altLang="ko-KR" dirty="0"/>
              <a:t>API</a:t>
            </a:r>
            <a:r>
              <a:rPr lang="ko-KR" altLang="en-US" dirty="0"/>
              <a:t>도 많아서 통학을 주제로 </a:t>
            </a:r>
            <a:r>
              <a:rPr lang="ko-KR" altLang="en-US" dirty="0" err="1"/>
              <a:t>하게되었습니다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5CC68-DC44-47C8-9790-C8708183B08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16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사이트에 들어가면 </a:t>
            </a:r>
            <a:r>
              <a:rPr lang="ko-KR" altLang="en-US" dirty="0" err="1"/>
              <a:t>메인화면이</a:t>
            </a:r>
            <a:r>
              <a:rPr lang="ko-KR" altLang="en-US" dirty="0"/>
              <a:t> </a:t>
            </a:r>
            <a:r>
              <a:rPr lang="ko-KR" altLang="en-US" dirty="0" err="1"/>
              <a:t>있구요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5CC68-DC44-47C8-9790-C8708183B08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596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우편번호 찾기 버튼을 이용해서 주소를 </a:t>
            </a:r>
            <a:r>
              <a:rPr lang="ko-KR" altLang="en-US" dirty="0" err="1"/>
              <a:t>입력한뒤</a:t>
            </a:r>
            <a:r>
              <a:rPr lang="ko-KR" altLang="en-US" dirty="0"/>
              <a:t> 학년을 입력합니다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5CC68-DC44-47C8-9790-C8708183B08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345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지도와</a:t>
            </a:r>
            <a:r>
              <a:rPr lang="en-US" altLang="ko-KR" dirty="0"/>
              <a:t>, </a:t>
            </a:r>
            <a:r>
              <a:rPr lang="ko-KR" altLang="en-US" dirty="0"/>
              <a:t>한번 갈때마다 걸리는 시간과 거리</a:t>
            </a:r>
            <a:r>
              <a:rPr lang="en-US" altLang="ko-KR" dirty="0"/>
              <a:t>, </a:t>
            </a:r>
            <a:r>
              <a:rPr lang="ko-KR" altLang="en-US" dirty="0"/>
              <a:t>그리고 그 시간동안 할 수 있었던 기회비용을 보여줍니다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5CC68-DC44-47C8-9790-C8708183B08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11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가지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사용했는데요</a:t>
            </a:r>
            <a:r>
              <a:rPr lang="en-US" altLang="ko-KR" dirty="0"/>
              <a:t>, </a:t>
            </a:r>
            <a:r>
              <a:rPr lang="ko-KR" altLang="en-US" dirty="0"/>
              <a:t>주소를 입력하면 총 소요시간</a:t>
            </a:r>
            <a:r>
              <a:rPr lang="en-US" altLang="ko-KR" dirty="0"/>
              <a:t>,</a:t>
            </a:r>
            <a:r>
              <a:rPr lang="ko-KR" altLang="en-US" dirty="0"/>
              <a:t>요금을 가져와서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5CC68-DC44-47C8-9790-C8708183B08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710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 네이버 지도에 표시하는 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B5CC68-DC44-47C8-9790-C8708183B08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875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42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90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197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691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178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511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450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490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939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272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025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522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1.png"/><Relationship Id="rId11" Type="http://schemas.openxmlformats.org/officeDocument/2006/relationships/image" Target="../media/image1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hyperlink" Target="http://ifi.gg/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84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: 도형 20">
            <a:extLst>
              <a:ext uri="{FF2B5EF4-FFF2-40B4-BE49-F238E27FC236}">
                <a16:creationId xmlns:a16="http://schemas.microsoft.com/office/drawing/2014/main" id="{EC0CD02B-8B65-4A63-B5A7-B9993707D6CE}"/>
              </a:ext>
            </a:extLst>
          </p:cNvPr>
          <p:cNvSpPr/>
          <p:nvPr/>
        </p:nvSpPr>
        <p:spPr>
          <a:xfrm>
            <a:off x="3990018" y="1944367"/>
            <a:ext cx="4292453" cy="2657662"/>
          </a:xfrm>
          <a:custGeom>
            <a:avLst/>
            <a:gdLst>
              <a:gd name="connsiteX0" fmla="*/ 0 w 3692175"/>
              <a:gd name="connsiteY0" fmla="*/ 0 h 2286001"/>
              <a:gd name="connsiteX1" fmla="*/ 1677006 w 3692175"/>
              <a:gd name="connsiteY1" fmla="*/ 0 h 2286001"/>
              <a:gd name="connsiteX2" fmla="*/ 1880460 w 3692175"/>
              <a:gd name="connsiteY2" fmla="*/ 203454 h 2286001"/>
              <a:gd name="connsiteX3" fmla="*/ 1880460 w 3692175"/>
              <a:gd name="connsiteY3" fmla="*/ 1859714 h 2286001"/>
              <a:gd name="connsiteX4" fmla="*/ 1879260 w 3692175"/>
              <a:gd name="connsiteY4" fmla="*/ 1859714 h 2286001"/>
              <a:gd name="connsiteX5" fmla="*/ 1879260 w 3692175"/>
              <a:gd name="connsiteY5" fmla="*/ 1889078 h 2286001"/>
              <a:gd name="connsiteX6" fmla="*/ 1880178 w 3692175"/>
              <a:gd name="connsiteY6" fmla="*/ 1889078 h 2286001"/>
              <a:gd name="connsiteX7" fmla="*/ 1880178 w 3692175"/>
              <a:gd name="connsiteY7" fmla="*/ 2062381 h 2286001"/>
              <a:gd name="connsiteX8" fmla="*/ 2056080 w 3692175"/>
              <a:gd name="connsiteY8" fmla="*/ 2238283 h 2286001"/>
              <a:gd name="connsiteX9" fmla="*/ 3692175 w 3692175"/>
              <a:gd name="connsiteY9" fmla="*/ 2238283 h 2286001"/>
              <a:gd name="connsiteX10" fmla="*/ 3692175 w 3692175"/>
              <a:gd name="connsiteY10" fmla="*/ 2286001 h 2286001"/>
              <a:gd name="connsiteX11" fmla="*/ 2035915 w 3692175"/>
              <a:gd name="connsiteY11" fmla="*/ 2286001 h 2286001"/>
              <a:gd name="connsiteX12" fmla="*/ 1832461 w 3692175"/>
              <a:gd name="connsiteY12" fmla="*/ 2082547 h 2286001"/>
              <a:gd name="connsiteX13" fmla="*/ 1832461 w 3692175"/>
              <a:gd name="connsiteY13" fmla="*/ 1933252 h 2286001"/>
              <a:gd name="connsiteX14" fmla="*/ 1832460 w 3692175"/>
              <a:gd name="connsiteY14" fmla="*/ 1933252 h 2286001"/>
              <a:gd name="connsiteX15" fmla="*/ 1832460 w 3692175"/>
              <a:gd name="connsiteY15" fmla="*/ 1594852 h 2286001"/>
              <a:gd name="connsiteX16" fmla="*/ 1832742 w 3692175"/>
              <a:gd name="connsiteY16" fmla="*/ 1594852 h 2286001"/>
              <a:gd name="connsiteX17" fmla="*/ 1832742 w 3692175"/>
              <a:gd name="connsiteY17" fmla="*/ 223619 h 2286001"/>
              <a:gd name="connsiteX18" fmla="*/ 1656840 w 3692175"/>
              <a:gd name="connsiteY18" fmla="*/ 47717 h 2286001"/>
              <a:gd name="connsiteX19" fmla="*/ 0 w 3692175"/>
              <a:gd name="connsiteY19" fmla="*/ 47717 h 228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692175" h="2286001">
                <a:moveTo>
                  <a:pt x="0" y="0"/>
                </a:moveTo>
                <a:lnTo>
                  <a:pt x="1677006" y="0"/>
                </a:lnTo>
                <a:cubicBezTo>
                  <a:pt x="1789371" y="0"/>
                  <a:pt x="1880460" y="91089"/>
                  <a:pt x="1880460" y="203454"/>
                </a:cubicBezTo>
                <a:lnTo>
                  <a:pt x="1880460" y="1859714"/>
                </a:lnTo>
                <a:lnTo>
                  <a:pt x="1879260" y="1859714"/>
                </a:lnTo>
                <a:lnTo>
                  <a:pt x="1879260" y="1889078"/>
                </a:lnTo>
                <a:lnTo>
                  <a:pt x="1880178" y="1889078"/>
                </a:lnTo>
                <a:lnTo>
                  <a:pt x="1880178" y="2062381"/>
                </a:lnTo>
                <a:cubicBezTo>
                  <a:pt x="1880178" y="2159529"/>
                  <a:pt x="1958932" y="2238283"/>
                  <a:pt x="2056080" y="2238283"/>
                </a:cubicBezTo>
                <a:lnTo>
                  <a:pt x="3692175" y="2238283"/>
                </a:lnTo>
                <a:lnTo>
                  <a:pt x="3692175" y="2286001"/>
                </a:lnTo>
                <a:lnTo>
                  <a:pt x="2035915" y="2286001"/>
                </a:lnTo>
                <a:cubicBezTo>
                  <a:pt x="1923550" y="2286001"/>
                  <a:pt x="1832461" y="2194912"/>
                  <a:pt x="1832461" y="2082547"/>
                </a:cubicBezTo>
                <a:lnTo>
                  <a:pt x="1832461" y="1933252"/>
                </a:lnTo>
                <a:lnTo>
                  <a:pt x="1832460" y="1933252"/>
                </a:lnTo>
                <a:lnTo>
                  <a:pt x="1832460" y="1594852"/>
                </a:lnTo>
                <a:lnTo>
                  <a:pt x="1832742" y="1594852"/>
                </a:lnTo>
                <a:lnTo>
                  <a:pt x="1832742" y="223619"/>
                </a:lnTo>
                <a:cubicBezTo>
                  <a:pt x="1832742" y="126471"/>
                  <a:pt x="1753988" y="47717"/>
                  <a:pt x="1656840" y="47717"/>
                </a:cubicBezTo>
                <a:lnTo>
                  <a:pt x="0" y="47717"/>
                </a:lnTo>
                <a:close/>
              </a:path>
            </a:pathLst>
          </a:cu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0B90948B-2050-4A94-9D35-1AC023CA7BE9}"/>
              </a:ext>
            </a:extLst>
          </p:cNvPr>
          <p:cNvSpPr/>
          <p:nvPr/>
        </p:nvSpPr>
        <p:spPr>
          <a:xfrm>
            <a:off x="3909529" y="1896379"/>
            <a:ext cx="155030" cy="15503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sx="200000" sy="2000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443789" y="2774074"/>
            <a:ext cx="9577137" cy="1141439"/>
          </a:xfrm>
          <a:prstGeom prst="rect">
            <a:avLst/>
          </a:prstGeom>
          <a:solidFill>
            <a:srgbClr val="62847D"/>
          </a:solidFill>
        </p:spPr>
        <p:txBody>
          <a:bodyPr wrap="square" tIns="108000" bIns="108000">
            <a:spAutoFit/>
          </a:bodyPr>
          <a:lstStyle/>
          <a:p>
            <a:pPr algn="ctr" latinLnBrk="0">
              <a:defRPr/>
            </a:pPr>
            <a:r>
              <a:rPr lang="ko-KR" altLang="en-US" sz="4000" b="1" kern="0" dirty="0">
                <a:solidFill>
                  <a:prstClr val="whit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통학생은 길에서 몇시간을 보냈을까</a:t>
            </a:r>
            <a:r>
              <a:rPr lang="en-US" altLang="ko-KR" sz="4000" b="1" kern="0" dirty="0">
                <a:solidFill>
                  <a:prstClr val="whit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?</a:t>
            </a:r>
          </a:p>
          <a:p>
            <a:pPr algn="ctr" latinLnBrk="0">
              <a:defRPr/>
            </a:pPr>
            <a:r>
              <a:rPr lang="en-US" altLang="ko-KR" sz="2000" kern="0" dirty="0" err="1">
                <a:solidFill>
                  <a:prstClr val="white">
                    <a:lumMod val="95000"/>
                  </a:prst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TongGilMut</a:t>
            </a:r>
            <a:endParaRPr lang="ko-KR" altLang="en-US" sz="2000" kern="0" dirty="0">
              <a:solidFill>
                <a:prstClr val="white">
                  <a:lumMod val="95000"/>
                </a:prst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892600" y="5071773"/>
            <a:ext cx="273792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2017104039 </a:t>
            </a:r>
            <a:r>
              <a:rPr lang="ko-KR" altLang="en-US" sz="1400" b="1" kern="0" dirty="0" err="1">
                <a:solidFill>
                  <a:prstClr val="whit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한서흔</a:t>
            </a:r>
            <a:endParaRPr lang="en-US" altLang="ko-KR" sz="1400" b="1" kern="0" dirty="0">
              <a:solidFill>
                <a:prstClr val="white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2019102230 </a:t>
            </a:r>
            <a:r>
              <a:rPr lang="ko-KR" altLang="en-US" sz="1400" b="1" kern="0" dirty="0">
                <a:solidFill>
                  <a:prstClr val="whit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정지원</a:t>
            </a:r>
            <a:endParaRPr lang="en-US" altLang="ko-KR" sz="1400" b="1" kern="0" dirty="0">
              <a:solidFill>
                <a:prstClr val="white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 latinLnBrk="0">
              <a:defRPr/>
            </a:pPr>
            <a:r>
              <a:rPr lang="en-US" altLang="ko-KR" sz="1400" b="1" kern="0" dirty="0">
                <a:solidFill>
                  <a:prstClr val="whit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2019102178 </a:t>
            </a:r>
            <a:r>
              <a:rPr lang="ko-KR" altLang="en-US" sz="1400" b="1" kern="0" dirty="0">
                <a:solidFill>
                  <a:prstClr val="whit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박재윤</a:t>
            </a:r>
            <a:endParaRPr lang="en-US" altLang="ko-KR" sz="1400" b="1" kern="0" dirty="0">
              <a:solidFill>
                <a:prstClr val="white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 latinLnBrk="0">
              <a:defRPr/>
            </a:pPr>
            <a:endParaRPr lang="ko-KR" altLang="en-US" sz="1400" b="1" kern="0" dirty="0">
              <a:solidFill>
                <a:prstClr val="white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2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D6055D40-FC4A-4381-AF5D-F7C3843B67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50711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671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2000"/>
    </mc:Choice>
    <mc:Fallback>
      <p:transition spd="slow" advClick="0"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1.48148E-6 L 0.16068 -1.48148E-6 C 0.19167 -1.48148E-6 0.17279 0.19005 0.17539 0.32963 C 0.17448 0.40301 0.18789 0.38333 0.35209 0.38009 " pathEditMode="relative" rAng="0" ptsTypes="AAAA">
                                      <p:cBhvr>
                                        <p:cTn id="8" dur="2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04" y="1923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7" grpId="0" animBg="1"/>
      <p:bldP spid="2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whit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구현 </a:t>
            </a:r>
            <a:r>
              <a:rPr lang="en-US" altLang="ko-KR" sz="3200" b="1" kern="0" dirty="0">
                <a:solidFill>
                  <a:prstClr val="whit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API</a:t>
            </a:r>
            <a:endParaRPr lang="ko-KR" altLang="en-US" sz="4800" b="1" kern="0" dirty="0">
              <a:solidFill>
                <a:prstClr val="white">
                  <a:lumMod val="95000"/>
                </a:prst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1" name="오른쪽 대괄호 20">
            <a:extLst>
              <a:ext uri="{FF2B5EF4-FFF2-40B4-BE49-F238E27FC236}">
                <a16:creationId xmlns:a16="http://schemas.microsoft.com/office/drawing/2014/main" id="{B9860F27-4C32-48A9-BA89-F6DB069AF264}"/>
              </a:ext>
            </a:extLst>
          </p:cNvPr>
          <p:cNvSpPr/>
          <p:nvPr/>
        </p:nvSpPr>
        <p:spPr>
          <a:xfrm rot="10800000">
            <a:off x="6099344" y="2557438"/>
            <a:ext cx="1194795" cy="2455378"/>
          </a:xfrm>
          <a:prstGeom prst="rightBracket">
            <a:avLst>
              <a:gd name="adj" fmla="val 102753"/>
            </a:avLst>
          </a:prstGeom>
          <a:ln w="95250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FD8D6BD-ECE5-41DD-A5A1-F5021C381917}"/>
              </a:ext>
            </a:extLst>
          </p:cNvPr>
          <p:cNvCxnSpPr>
            <a:cxnSpLocks/>
          </p:cNvCxnSpPr>
          <p:nvPr/>
        </p:nvCxnSpPr>
        <p:spPr>
          <a:xfrm>
            <a:off x="7289952" y="5012816"/>
            <a:ext cx="1621094" cy="0"/>
          </a:xfrm>
          <a:prstGeom prst="line">
            <a:avLst/>
          </a:prstGeom>
          <a:ln w="952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1A5C546-DC9B-4A92-80B5-88FF3ACDCD6E}"/>
              </a:ext>
            </a:extLst>
          </p:cNvPr>
          <p:cNvCxnSpPr>
            <a:cxnSpLocks/>
          </p:cNvCxnSpPr>
          <p:nvPr/>
        </p:nvCxnSpPr>
        <p:spPr>
          <a:xfrm>
            <a:off x="7294139" y="2557438"/>
            <a:ext cx="1621094" cy="0"/>
          </a:xfrm>
          <a:prstGeom prst="line">
            <a:avLst/>
          </a:prstGeom>
          <a:ln w="95250">
            <a:solidFill>
              <a:schemeClr val="tx1">
                <a:lumMod val="75000"/>
                <a:lumOff val="25000"/>
              </a:schemeClr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B30F4251-B9CE-4CDE-B8D5-100002634872}"/>
              </a:ext>
            </a:extLst>
          </p:cNvPr>
          <p:cNvSpPr/>
          <p:nvPr/>
        </p:nvSpPr>
        <p:spPr>
          <a:xfrm>
            <a:off x="8798887" y="4900657"/>
            <a:ext cx="224318" cy="22431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sx="200000" sy="200000" algn="ctr" rotWithShape="0">
              <a:srgbClr val="FFC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6344FC3-9808-405B-8A39-DD20185CCF60}"/>
              </a:ext>
            </a:extLst>
          </p:cNvPr>
          <p:cNvSpPr/>
          <p:nvPr/>
        </p:nvSpPr>
        <p:spPr>
          <a:xfrm>
            <a:off x="6296282" y="3520968"/>
            <a:ext cx="3012318" cy="426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우편번호 찾기</a:t>
            </a:r>
            <a:endParaRPr lang="ko-KR" altLang="en-US" sz="1050" dirty="0">
              <a:solidFill>
                <a:prstClr val="black">
                  <a:lumMod val="65000"/>
                  <a:lumOff val="35000"/>
                </a:prst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AF09533-9AAC-4B45-A744-7F34B9C90147}"/>
              </a:ext>
            </a:extLst>
          </p:cNvPr>
          <p:cNvSpPr/>
          <p:nvPr/>
        </p:nvSpPr>
        <p:spPr>
          <a:xfrm>
            <a:off x="8654028" y="2302208"/>
            <a:ext cx="514036" cy="514036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자유형 23">
            <a:extLst>
              <a:ext uri="{FF2B5EF4-FFF2-40B4-BE49-F238E27FC236}">
                <a16:creationId xmlns:a16="http://schemas.microsoft.com/office/drawing/2014/main" id="{102ACA0A-6266-4CD5-B786-92CFFBAD109B}"/>
              </a:ext>
            </a:extLst>
          </p:cNvPr>
          <p:cNvSpPr>
            <a:spLocks/>
          </p:cNvSpPr>
          <p:nvPr/>
        </p:nvSpPr>
        <p:spPr bwMode="auto">
          <a:xfrm>
            <a:off x="8768587" y="2434546"/>
            <a:ext cx="284918" cy="24935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21E858-9548-4587-BE48-A7E213CE0F77}"/>
              </a:ext>
            </a:extLst>
          </p:cNvPr>
          <p:cNvSpPr txBox="1"/>
          <p:nvPr/>
        </p:nvSpPr>
        <p:spPr>
          <a:xfrm>
            <a:off x="2578879" y="4296580"/>
            <a:ext cx="3630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카카오 우편번호 찾기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API </a:t>
            </a:r>
          </a:p>
        </p:txBody>
      </p:sp>
      <p:pic>
        <p:nvPicPr>
          <p:cNvPr id="1028" name="Picture 4" descr="사진(exif)의 GPS 정보를 받아와 카카오 맵으로 띄우기 (only js)">
            <a:extLst>
              <a:ext uri="{FF2B5EF4-FFF2-40B4-BE49-F238E27FC236}">
                <a16:creationId xmlns:a16="http://schemas.microsoft.com/office/drawing/2014/main" id="{C1E8FDAE-312D-4872-A8F9-5F07FFB38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614" y="3009142"/>
            <a:ext cx="2440924" cy="127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3BACEAF6-CF1B-4656-AF2C-F25CF0E418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684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/>
    </mc:Choice>
    <mc:Fallback>
      <p:transition spd="slow" advClick="0"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whit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구현 </a:t>
            </a:r>
            <a:r>
              <a:rPr lang="en-US" altLang="ko-KR" sz="3200" b="1" kern="0" dirty="0">
                <a:solidFill>
                  <a:prstClr val="whit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</a:t>
            </a:r>
            <a:r>
              <a:rPr lang="ko-KR" altLang="en-US" sz="3200" b="1" kern="0" dirty="0">
                <a:solidFill>
                  <a:prstClr val="whit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아키텍처</a:t>
            </a:r>
            <a:endParaRPr lang="ko-KR" altLang="en-US" sz="4800" b="1" kern="0" dirty="0">
              <a:solidFill>
                <a:prstClr val="white">
                  <a:lumMod val="95000"/>
                </a:prst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3074" name="Picture 2" descr="Node.js - 위키백과, 우리 모두의 백과사전">
            <a:extLst>
              <a:ext uri="{FF2B5EF4-FFF2-40B4-BE49-F238E27FC236}">
                <a16:creationId xmlns:a16="http://schemas.microsoft.com/office/drawing/2014/main" id="{DC904090-094F-413F-BDA8-2124989E9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125" y="3429000"/>
            <a:ext cx="2026098" cy="123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92 - HTML, CSS and JavaScript">
            <a:extLst>
              <a:ext uri="{FF2B5EF4-FFF2-40B4-BE49-F238E27FC236}">
                <a16:creationId xmlns:a16="http://schemas.microsoft.com/office/drawing/2014/main" id="{E69D6A69-21FB-4442-8E45-FB14B7E96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652" y="3818293"/>
            <a:ext cx="1699890" cy="169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F1EBF04-8035-451C-8BB6-C8EB6245CE8D}"/>
              </a:ext>
            </a:extLst>
          </p:cNvPr>
          <p:cNvCxnSpPr>
            <a:cxnSpLocks/>
          </p:cNvCxnSpPr>
          <p:nvPr/>
        </p:nvCxnSpPr>
        <p:spPr>
          <a:xfrm flipH="1">
            <a:off x="2915194" y="4048619"/>
            <a:ext cx="1494673" cy="4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A0852BC-7A8A-425A-89F6-2C5CB85492DD}"/>
              </a:ext>
            </a:extLst>
          </p:cNvPr>
          <p:cNvSpPr txBox="1"/>
          <p:nvPr/>
        </p:nvSpPr>
        <p:spPr>
          <a:xfrm>
            <a:off x="3121266" y="3615691"/>
            <a:ext cx="121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Render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3078" name="Picture 6" descr="ODsay 소개">
            <a:extLst>
              <a:ext uri="{FF2B5EF4-FFF2-40B4-BE49-F238E27FC236}">
                <a16:creationId xmlns:a16="http://schemas.microsoft.com/office/drawing/2014/main" id="{0F366408-B0C8-4721-8D67-B88D7EBE5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078" y="2903483"/>
            <a:ext cx="1762550" cy="71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EB5121C-C19E-4504-A0CC-AE2265696236}"/>
              </a:ext>
            </a:extLst>
          </p:cNvPr>
          <p:cNvCxnSpPr/>
          <p:nvPr/>
        </p:nvCxnSpPr>
        <p:spPr>
          <a:xfrm flipH="1">
            <a:off x="6920481" y="4148265"/>
            <a:ext cx="1213339" cy="4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992BDA9-B4B0-4B3E-A012-95EFF98714EB}"/>
              </a:ext>
            </a:extLst>
          </p:cNvPr>
          <p:cNvCxnSpPr>
            <a:cxnSpLocks/>
          </p:cNvCxnSpPr>
          <p:nvPr/>
        </p:nvCxnSpPr>
        <p:spPr>
          <a:xfrm>
            <a:off x="6920481" y="3897923"/>
            <a:ext cx="1213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7AE1745-BC58-4E83-974E-3570FDD3D03B}"/>
              </a:ext>
            </a:extLst>
          </p:cNvPr>
          <p:cNvSpPr txBox="1"/>
          <p:nvPr/>
        </p:nvSpPr>
        <p:spPr>
          <a:xfrm>
            <a:off x="6685027" y="3469097"/>
            <a:ext cx="169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API Request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50CCA1-BAE4-48BD-A751-E7596220AACB}"/>
              </a:ext>
            </a:extLst>
          </p:cNvPr>
          <p:cNvSpPr txBox="1"/>
          <p:nvPr/>
        </p:nvSpPr>
        <p:spPr>
          <a:xfrm>
            <a:off x="6685027" y="4279095"/>
            <a:ext cx="169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Response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62047AB-3B40-472B-A5C9-14DECD9D808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3"/>
          <a:stretch/>
        </p:blipFill>
        <p:spPr>
          <a:xfrm>
            <a:off x="8376078" y="3805364"/>
            <a:ext cx="3038494" cy="402570"/>
          </a:xfrm>
          <a:prstGeom prst="rect">
            <a:avLst/>
          </a:prstGeom>
        </p:spPr>
      </p:pic>
      <p:pic>
        <p:nvPicPr>
          <p:cNvPr id="3080" name="Picture 8" descr="Logo - Ejs, HD Png Download - kindpng">
            <a:extLst>
              <a:ext uri="{FF2B5EF4-FFF2-40B4-BE49-F238E27FC236}">
                <a16:creationId xmlns:a16="http://schemas.microsoft.com/office/drawing/2014/main" id="{4D746EB0-85BA-4801-8F54-B795C47A2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073" y="3155398"/>
            <a:ext cx="1516673" cy="92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사진(exif)의 GPS 정보를 받아와 카카오 맵으로 띄우기 (only js)">
            <a:extLst>
              <a:ext uri="{FF2B5EF4-FFF2-40B4-BE49-F238E27FC236}">
                <a16:creationId xmlns:a16="http://schemas.microsoft.com/office/drawing/2014/main" id="{7CB123CF-330B-4416-86B6-150924C1B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078" y="4334129"/>
            <a:ext cx="1928507" cy="100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2D910032-3067-4BA6-9631-A5AC6B2928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686916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73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7000"/>
    </mc:Choice>
    <mc:Fallback>
      <p:transition spd="slow" advClick="0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whit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차후 개선점</a:t>
            </a:r>
            <a:endParaRPr lang="ko-KR" altLang="en-US" sz="4800" b="1" kern="0" dirty="0">
              <a:solidFill>
                <a:prstClr val="white">
                  <a:lumMod val="95000"/>
                </a:prst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706E8176-7EDA-4781-88EB-7956F314743B}"/>
              </a:ext>
            </a:extLst>
          </p:cNvPr>
          <p:cNvSpPr/>
          <p:nvPr/>
        </p:nvSpPr>
        <p:spPr>
          <a:xfrm>
            <a:off x="3591889" y="2748376"/>
            <a:ext cx="4763926" cy="2657662"/>
          </a:xfrm>
          <a:custGeom>
            <a:avLst/>
            <a:gdLst>
              <a:gd name="connsiteX0" fmla="*/ 203454 w 4097715"/>
              <a:gd name="connsiteY0" fmla="*/ 0 h 2286001"/>
              <a:gd name="connsiteX1" fmla="*/ 2082546 w 4097715"/>
              <a:gd name="connsiteY1" fmla="*/ 0 h 2286001"/>
              <a:gd name="connsiteX2" fmla="*/ 2286000 w 4097715"/>
              <a:gd name="connsiteY2" fmla="*/ 203454 h 2286001"/>
              <a:gd name="connsiteX3" fmla="*/ 2286000 w 4097715"/>
              <a:gd name="connsiteY3" fmla="*/ 1859714 h 2286001"/>
              <a:gd name="connsiteX4" fmla="*/ 2284800 w 4097715"/>
              <a:gd name="connsiteY4" fmla="*/ 1859714 h 2286001"/>
              <a:gd name="connsiteX5" fmla="*/ 2284800 w 4097715"/>
              <a:gd name="connsiteY5" fmla="*/ 1889078 h 2286001"/>
              <a:gd name="connsiteX6" fmla="*/ 2285718 w 4097715"/>
              <a:gd name="connsiteY6" fmla="*/ 1889078 h 2286001"/>
              <a:gd name="connsiteX7" fmla="*/ 2285718 w 4097715"/>
              <a:gd name="connsiteY7" fmla="*/ 2062381 h 2286001"/>
              <a:gd name="connsiteX8" fmla="*/ 2461620 w 4097715"/>
              <a:gd name="connsiteY8" fmla="*/ 2238283 h 2286001"/>
              <a:gd name="connsiteX9" fmla="*/ 4097715 w 4097715"/>
              <a:gd name="connsiteY9" fmla="*/ 2238283 h 2286001"/>
              <a:gd name="connsiteX10" fmla="*/ 4097715 w 4097715"/>
              <a:gd name="connsiteY10" fmla="*/ 2286001 h 2286001"/>
              <a:gd name="connsiteX11" fmla="*/ 2441455 w 4097715"/>
              <a:gd name="connsiteY11" fmla="*/ 2286001 h 2286001"/>
              <a:gd name="connsiteX12" fmla="*/ 2238001 w 4097715"/>
              <a:gd name="connsiteY12" fmla="*/ 2082547 h 2286001"/>
              <a:gd name="connsiteX13" fmla="*/ 2238001 w 4097715"/>
              <a:gd name="connsiteY13" fmla="*/ 1933252 h 2286001"/>
              <a:gd name="connsiteX14" fmla="*/ 2238000 w 4097715"/>
              <a:gd name="connsiteY14" fmla="*/ 1933252 h 2286001"/>
              <a:gd name="connsiteX15" fmla="*/ 2238000 w 4097715"/>
              <a:gd name="connsiteY15" fmla="*/ 1594852 h 2286001"/>
              <a:gd name="connsiteX16" fmla="*/ 2238282 w 4097715"/>
              <a:gd name="connsiteY16" fmla="*/ 1594852 h 2286001"/>
              <a:gd name="connsiteX17" fmla="*/ 2238282 w 4097715"/>
              <a:gd name="connsiteY17" fmla="*/ 223619 h 2286001"/>
              <a:gd name="connsiteX18" fmla="*/ 2062380 w 4097715"/>
              <a:gd name="connsiteY18" fmla="*/ 47717 h 2286001"/>
              <a:gd name="connsiteX19" fmla="*/ 223619 w 4097715"/>
              <a:gd name="connsiteY19" fmla="*/ 47717 h 2286001"/>
              <a:gd name="connsiteX20" fmla="*/ 47717 w 4097715"/>
              <a:gd name="connsiteY20" fmla="*/ 223619 h 2286001"/>
              <a:gd name="connsiteX21" fmla="*/ 47717 w 4097715"/>
              <a:gd name="connsiteY21" fmla="*/ 2062380 h 2286001"/>
              <a:gd name="connsiteX22" fmla="*/ 223619 w 4097715"/>
              <a:gd name="connsiteY22" fmla="*/ 2238282 h 2286001"/>
              <a:gd name="connsiteX23" fmla="*/ 1863770 w 4097715"/>
              <a:gd name="connsiteY23" fmla="*/ 2238282 h 2286001"/>
              <a:gd name="connsiteX24" fmla="*/ 1863770 w 4097715"/>
              <a:gd name="connsiteY24" fmla="*/ 2286000 h 2286001"/>
              <a:gd name="connsiteX25" fmla="*/ 203454 w 4097715"/>
              <a:gd name="connsiteY25" fmla="*/ 2286000 h 2286001"/>
              <a:gd name="connsiteX26" fmla="*/ 0 w 4097715"/>
              <a:gd name="connsiteY26" fmla="*/ 2082546 h 2286001"/>
              <a:gd name="connsiteX27" fmla="*/ 0 w 4097715"/>
              <a:gd name="connsiteY27" fmla="*/ 203454 h 2286001"/>
              <a:gd name="connsiteX28" fmla="*/ 203454 w 4097715"/>
              <a:gd name="connsiteY28" fmla="*/ 0 h 228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097715" h="2286001">
                <a:moveTo>
                  <a:pt x="203454" y="0"/>
                </a:moveTo>
                <a:lnTo>
                  <a:pt x="2082546" y="0"/>
                </a:lnTo>
                <a:cubicBezTo>
                  <a:pt x="2194911" y="0"/>
                  <a:pt x="2286000" y="91089"/>
                  <a:pt x="2286000" y="203454"/>
                </a:cubicBezTo>
                <a:lnTo>
                  <a:pt x="2286000" y="1859714"/>
                </a:lnTo>
                <a:lnTo>
                  <a:pt x="2284800" y="1859714"/>
                </a:lnTo>
                <a:lnTo>
                  <a:pt x="2284800" y="1889078"/>
                </a:lnTo>
                <a:lnTo>
                  <a:pt x="2285718" y="1889078"/>
                </a:lnTo>
                <a:lnTo>
                  <a:pt x="2285718" y="2062381"/>
                </a:lnTo>
                <a:cubicBezTo>
                  <a:pt x="2285718" y="2159529"/>
                  <a:pt x="2364472" y="2238283"/>
                  <a:pt x="2461620" y="2238283"/>
                </a:cubicBezTo>
                <a:lnTo>
                  <a:pt x="4097715" y="2238283"/>
                </a:lnTo>
                <a:lnTo>
                  <a:pt x="4097715" y="2286001"/>
                </a:lnTo>
                <a:lnTo>
                  <a:pt x="2441455" y="2286001"/>
                </a:lnTo>
                <a:cubicBezTo>
                  <a:pt x="2329090" y="2286001"/>
                  <a:pt x="2238001" y="2194912"/>
                  <a:pt x="2238001" y="2082547"/>
                </a:cubicBezTo>
                <a:lnTo>
                  <a:pt x="2238001" y="1933252"/>
                </a:lnTo>
                <a:lnTo>
                  <a:pt x="2238000" y="1933252"/>
                </a:lnTo>
                <a:lnTo>
                  <a:pt x="2238000" y="1594852"/>
                </a:lnTo>
                <a:lnTo>
                  <a:pt x="2238282" y="1594852"/>
                </a:lnTo>
                <a:lnTo>
                  <a:pt x="2238282" y="223619"/>
                </a:lnTo>
                <a:cubicBezTo>
                  <a:pt x="2238282" y="126471"/>
                  <a:pt x="2159528" y="47717"/>
                  <a:pt x="2062380" y="47717"/>
                </a:cubicBezTo>
                <a:lnTo>
                  <a:pt x="223619" y="47717"/>
                </a:lnTo>
                <a:cubicBezTo>
                  <a:pt x="126471" y="47717"/>
                  <a:pt x="47717" y="126471"/>
                  <a:pt x="47717" y="223619"/>
                </a:cubicBezTo>
                <a:lnTo>
                  <a:pt x="47717" y="2062380"/>
                </a:lnTo>
                <a:cubicBezTo>
                  <a:pt x="47717" y="2159528"/>
                  <a:pt x="126471" y="2238282"/>
                  <a:pt x="223619" y="2238282"/>
                </a:cubicBezTo>
                <a:lnTo>
                  <a:pt x="1863770" y="2238282"/>
                </a:lnTo>
                <a:lnTo>
                  <a:pt x="1863770" y="2286000"/>
                </a:lnTo>
                <a:lnTo>
                  <a:pt x="203454" y="2286000"/>
                </a:lnTo>
                <a:cubicBezTo>
                  <a:pt x="91089" y="2286000"/>
                  <a:pt x="0" y="2194911"/>
                  <a:pt x="0" y="2082546"/>
                </a:cubicBezTo>
                <a:lnTo>
                  <a:pt x="0" y="203454"/>
                </a:lnTo>
                <a:cubicBezTo>
                  <a:pt x="0" y="91089"/>
                  <a:pt x="91089" y="0"/>
                  <a:pt x="203454" y="0"/>
                </a:cubicBezTo>
                <a:close/>
              </a:path>
            </a:pathLst>
          </a:custGeom>
          <a:solidFill>
            <a:srgbClr val="6284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: 도형 21">
            <a:extLst>
              <a:ext uri="{FF2B5EF4-FFF2-40B4-BE49-F238E27FC236}">
                <a16:creationId xmlns:a16="http://schemas.microsoft.com/office/drawing/2014/main" id="{ABB85A2D-20F9-4967-9249-E7D3AD3C2E8D}"/>
              </a:ext>
            </a:extLst>
          </p:cNvPr>
          <p:cNvSpPr/>
          <p:nvPr/>
        </p:nvSpPr>
        <p:spPr>
          <a:xfrm rot="10800000">
            <a:off x="4082053" y="2754281"/>
            <a:ext cx="4763926" cy="2657662"/>
          </a:xfrm>
          <a:custGeom>
            <a:avLst/>
            <a:gdLst>
              <a:gd name="connsiteX0" fmla="*/ 203454 w 4097715"/>
              <a:gd name="connsiteY0" fmla="*/ 0 h 2286001"/>
              <a:gd name="connsiteX1" fmla="*/ 2082546 w 4097715"/>
              <a:gd name="connsiteY1" fmla="*/ 0 h 2286001"/>
              <a:gd name="connsiteX2" fmla="*/ 2286000 w 4097715"/>
              <a:gd name="connsiteY2" fmla="*/ 203454 h 2286001"/>
              <a:gd name="connsiteX3" fmla="*/ 2286000 w 4097715"/>
              <a:gd name="connsiteY3" fmla="*/ 1859714 h 2286001"/>
              <a:gd name="connsiteX4" fmla="*/ 2284800 w 4097715"/>
              <a:gd name="connsiteY4" fmla="*/ 1859714 h 2286001"/>
              <a:gd name="connsiteX5" fmla="*/ 2284800 w 4097715"/>
              <a:gd name="connsiteY5" fmla="*/ 1889078 h 2286001"/>
              <a:gd name="connsiteX6" fmla="*/ 2285718 w 4097715"/>
              <a:gd name="connsiteY6" fmla="*/ 1889078 h 2286001"/>
              <a:gd name="connsiteX7" fmla="*/ 2285718 w 4097715"/>
              <a:gd name="connsiteY7" fmla="*/ 2062381 h 2286001"/>
              <a:gd name="connsiteX8" fmla="*/ 2461620 w 4097715"/>
              <a:gd name="connsiteY8" fmla="*/ 2238283 h 2286001"/>
              <a:gd name="connsiteX9" fmla="*/ 4097715 w 4097715"/>
              <a:gd name="connsiteY9" fmla="*/ 2238283 h 2286001"/>
              <a:gd name="connsiteX10" fmla="*/ 4097715 w 4097715"/>
              <a:gd name="connsiteY10" fmla="*/ 2286001 h 2286001"/>
              <a:gd name="connsiteX11" fmla="*/ 2441455 w 4097715"/>
              <a:gd name="connsiteY11" fmla="*/ 2286001 h 2286001"/>
              <a:gd name="connsiteX12" fmla="*/ 2238001 w 4097715"/>
              <a:gd name="connsiteY12" fmla="*/ 2082547 h 2286001"/>
              <a:gd name="connsiteX13" fmla="*/ 2238001 w 4097715"/>
              <a:gd name="connsiteY13" fmla="*/ 1933252 h 2286001"/>
              <a:gd name="connsiteX14" fmla="*/ 2238000 w 4097715"/>
              <a:gd name="connsiteY14" fmla="*/ 1933252 h 2286001"/>
              <a:gd name="connsiteX15" fmla="*/ 2238000 w 4097715"/>
              <a:gd name="connsiteY15" fmla="*/ 1594852 h 2286001"/>
              <a:gd name="connsiteX16" fmla="*/ 2238282 w 4097715"/>
              <a:gd name="connsiteY16" fmla="*/ 1594852 h 2286001"/>
              <a:gd name="connsiteX17" fmla="*/ 2238282 w 4097715"/>
              <a:gd name="connsiteY17" fmla="*/ 223619 h 2286001"/>
              <a:gd name="connsiteX18" fmla="*/ 2062380 w 4097715"/>
              <a:gd name="connsiteY18" fmla="*/ 47717 h 2286001"/>
              <a:gd name="connsiteX19" fmla="*/ 223619 w 4097715"/>
              <a:gd name="connsiteY19" fmla="*/ 47717 h 2286001"/>
              <a:gd name="connsiteX20" fmla="*/ 47717 w 4097715"/>
              <a:gd name="connsiteY20" fmla="*/ 223619 h 2286001"/>
              <a:gd name="connsiteX21" fmla="*/ 47717 w 4097715"/>
              <a:gd name="connsiteY21" fmla="*/ 2062380 h 2286001"/>
              <a:gd name="connsiteX22" fmla="*/ 223619 w 4097715"/>
              <a:gd name="connsiteY22" fmla="*/ 2238282 h 2286001"/>
              <a:gd name="connsiteX23" fmla="*/ 1863770 w 4097715"/>
              <a:gd name="connsiteY23" fmla="*/ 2238282 h 2286001"/>
              <a:gd name="connsiteX24" fmla="*/ 1863770 w 4097715"/>
              <a:gd name="connsiteY24" fmla="*/ 2286000 h 2286001"/>
              <a:gd name="connsiteX25" fmla="*/ 203454 w 4097715"/>
              <a:gd name="connsiteY25" fmla="*/ 2286000 h 2286001"/>
              <a:gd name="connsiteX26" fmla="*/ 0 w 4097715"/>
              <a:gd name="connsiteY26" fmla="*/ 2082546 h 2286001"/>
              <a:gd name="connsiteX27" fmla="*/ 0 w 4097715"/>
              <a:gd name="connsiteY27" fmla="*/ 203454 h 2286001"/>
              <a:gd name="connsiteX28" fmla="*/ 203454 w 4097715"/>
              <a:gd name="connsiteY28" fmla="*/ 0 h 228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097715" h="2286001">
                <a:moveTo>
                  <a:pt x="203454" y="0"/>
                </a:moveTo>
                <a:lnTo>
                  <a:pt x="2082546" y="0"/>
                </a:lnTo>
                <a:cubicBezTo>
                  <a:pt x="2194911" y="0"/>
                  <a:pt x="2286000" y="91089"/>
                  <a:pt x="2286000" y="203454"/>
                </a:cubicBezTo>
                <a:lnTo>
                  <a:pt x="2286000" y="1859714"/>
                </a:lnTo>
                <a:lnTo>
                  <a:pt x="2284800" y="1859714"/>
                </a:lnTo>
                <a:lnTo>
                  <a:pt x="2284800" y="1889078"/>
                </a:lnTo>
                <a:lnTo>
                  <a:pt x="2285718" y="1889078"/>
                </a:lnTo>
                <a:lnTo>
                  <a:pt x="2285718" y="2062381"/>
                </a:lnTo>
                <a:cubicBezTo>
                  <a:pt x="2285718" y="2159529"/>
                  <a:pt x="2364472" y="2238283"/>
                  <a:pt x="2461620" y="2238283"/>
                </a:cubicBezTo>
                <a:lnTo>
                  <a:pt x="4097715" y="2238283"/>
                </a:lnTo>
                <a:lnTo>
                  <a:pt x="4097715" y="2286001"/>
                </a:lnTo>
                <a:lnTo>
                  <a:pt x="2441455" y="2286001"/>
                </a:lnTo>
                <a:cubicBezTo>
                  <a:pt x="2329090" y="2286001"/>
                  <a:pt x="2238001" y="2194912"/>
                  <a:pt x="2238001" y="2082547"/>
                </a:cubicBezTo>
                <a:lnTo>
                  <a:pt x="2238001" y="1933252"/>
                </a:lnTo>
                <a:lnTo>
                  <a:pt x="2238000" y="1933252"/>
                </a:lnTo>
                <a:lnTo>
                  <a:pt x="2238000" y="1594852"/>
                </a:lnTo>
                <a:lnTo>
                  <a:pt x="2238282" y="1594852"/>
                </a:lnTo>
                <a:lnTo>
                  <a:pt x="2238282" y="223619"/>
                </a:lnTo>
                <a:cubicBezTo>
                  <a:pt x="2238282" y="126471"/>
                  <a:pt x="2159528" y="47717"/>
                  <a:pt x="2062380" y="47717"/>
                </a:cubicBezTo>
                <a:lnTo>
                  <a:pt x="223619" y="47717"/>
                </a:lnTo>
                <a:cubicBezTo>
                  <a:pt x="126471" y="47717"/>
                  <a:pt x="47717" y="126471"/>
                  <a:pt x="47717" y="223619"/>
                </a:cubicBezTo>
                <a:lnTo>
                  <a:pt x="47717" y="2062380"/>
                </a:lnTo>
                <a:cubicBezTo>
                  <a:pt x="47717" y="2159528"/>
                  <a:pt x="126471" y="2238282"/>
                  <a:pt x="223619" y="2238282"/>
                </a:cubicBezTo>
                <a:lnTo>
                  <a:pt x="1863770" y="2238282"/>
                </a:lnTo>
                <a:lnTo>
                  <a:pt x="1863770" y="2286000"/>
                </a:lnTo>
                <a:lnTo>
                  <a:pt x="203454" y="2286000"/>
                </a:lnTo>
                <a:cubicBezTo>
                  <a:pt x="91089" y="2286000"/>
                  <a:pt x="0" y="2194911"/>
                  <a:pt x="0" y="2082546"/>
                </a:cubicBezTo>
                <a:lnTo>
                  <a:pt x="0" y="203454"/>
                </a:lnTo>
                <a:cubicBezTo>
                  <a:pt x="0" y="91089"/>
                  <a:pt x="91089" y="0"/>
                  <a:pt x="203454" y="0"/>
                </a:cubicBezTo>
                <a:close/>
              </a:path>
            </a:pathLst>
          </a:custGeom>
          <a:solidFill>
            <a:srgbClr val="6284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CEC4DF3-FBB4-4E66-8F55-F2CD6485B339}"/>
              </a:ext>
            </a:extLst>
          </p:cNvPr>
          <p:cNvSpPr/>
          <p:nvPr/>
        </p:nvSpPr>
        <p:spPr>
          <a:xfrm>
            <a:off x="5656059" y="5298992"/>
            <a:ext cx="155030" cy="155030"/>
          </a:xfrm>
          <a:prstGeom prst="ellipse">
            <a:avLst/>
          </a:prstGeom>
          <a:solidFill>
            <a:srgbClr val="62847D"/>
          </a:solidFill>
          <a:ln>
            <a:noFill/>
          </a:ln>
          <a:effectLst>
            <a:outerShdw sx="200000" sy="200000" algn="ctr" rotWithShape="0">
              <a:srgbClr val="FFC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45F1B1B-1E25-4C08-BBBD-C9DF4BC82A78}"/>
              </a:ext>
            </a:extLst>
          </p:cNvPr>
          <p:cNvSpPr/>
          <p:nvPr/>
        </p:nvSpPr>
        <p:spPr>
          <a:xfrm>
            <a:off x="6656677" y="2705557"/>
            <a:ext cx="155030" cy="155030"/>
          </a:xfrm>
          <a:prstGeom prst="ellipse">
            <a:avLst/>
          </a:prstGeom>
          <a:solidFill>
            <a:srgbClr val="62847D"/>
          </a:solidFill>
          <a:ln>
            <a:noFill/>
          </a:ln>
          <a:effectLst>
            <a:outerShdw sx="200000" sy="200000" algn="ctr" rotWithShape="0">
              <a:srgbClr val="FFC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62EDA0-B26D-44E9-B9FC-2D8E2621E730}"/>
              </a:ext>
            </a:extLst>
          </p:cNvPr>
          <p:cNvSpPr/>
          <p:nvPr/>
        </p:nvSpPr>
        <p:spPr>
          <a:xfrm>
            <a:off x="3719145" y="3528114"/>
            <a:ext cx="2409093" cy="1291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Node </a:t>
            </a:r>
            <a:r>
              <a:rPr lang="en-US" altLang="ko-KR" sz="16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js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서버 연동 오류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서버  연동 시 디자인 값이 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제대로 적용이 안되는 오류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F8DA59E-3416-4C58-AB6B-9A226399D8DA}"/>
              </a:ext>
            </a:extLst>
          </p:cNvPr>
          <p:cNvSpPr/>
          <p:nvPr/>
        </p:nvSpPr>
        <p:spPr>
          <a:xfrm>
            <a:off x="6523177" y="3590353"/>
            <a:ext cx="1998906" cy="936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반응형 웹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모바일에서도 사용할 수 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있게 반응형 웹으로 구성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A60E7AD6-1255-4239-918F-D12CFBD16D3A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4772395" y="3169521"/>
            <a:ext cx="287896" cy="25524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id="{789AC131-8DEB-43C5-912E-CE2D088AEAEF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7378766" y="3169521"/>
            <a:ext cx="275431" cy="338152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>
              <a:solidFill>
                <a:prstClr val="black"/>
              </a:solidFill>
            </a:endParaRPr>
          </a:p>
        </p:txBody>
      </p:sp>
      <p:pic>
        <p:nvPicPr>
          <p:cNvPr id="7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7F9F341C-8471-412B-BE12-5C74872DEB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04637" y="639083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762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6000"/>
    </mc:Choice>
    <mc:Fallback>
      <p:transition spd="slow" advClick="0" advTm="2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8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whit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팀 소개</a:t>
            </a:r>
            <a:endParaRPr lang="ko-KR" altLang="en-US" sz="4800" b="1" kern="0" dirty="0">
              <a:solidFill>
                <a:prstClr val="white">
                  <a:lumMod val="95000"/>
                </a:prst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31430" y="5146323"/>
            <a:ext cx="3943773" cy="665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박재윤</a:t>
            </a:r>
            <a:endParaRPr lang="en-US" altLang="ko-KR" sz="1050" dirty="0">
              <a:solidFill>
                <a:prstClr val="white">
                  <a:lumMod val="65000"/>
                </a:prst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API 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연결 및 기능 구현 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50373" y="4660709"/>
            <a:ext cx="2614446" cy="942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정지원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err="1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프론트엔드</a:t>
            </a: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 및 디자인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발표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haroni" panose="02010803020104030203" pitchFamily="2" charset="-79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35829" y="4582555"/>
            <a:ext cx="2699717" cy="942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한서흔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웹페이지 기능 알고리즘 구현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Aharoni" panose="02010803020104030203" pitchFamily="2" charset="-79"/>
              </a:rPr>
              <a:t> 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Aharoni" panose="02010803020104030203" pitchFamily="2" charset="-79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557597" y="1827663"/>
            <a:ext cx="7091437" cy="2577284"/>
            <a:chOff x="2005391" y="1450274"/>
            <a:chExt cx="8629346" cy="3136216"/>
          </a:xfrm>
        </p:grpSpPr>
        <p:sp>
          <p:nvSpPr>
            <p:cNvPr id="17" name="육각형 16"/>
            <p:cNvSpPr/>
            <p:nvPr/>
          </p:nvSpPr>
          <p:spPr>
            <a:xfrm rot="16200000">
              <a:off x="5038765" y="1620323"/>
              <a:ext cx="2562598" cy="2222500"/>
            </a:xfrm>
            <a:prstGeom prst="hexagon">
              <a:avLst>
                <a:gd name="adj" fmla="val 30139"/>
                <a:gd name="vf" fmla="val 11547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육각형 23"/>
            <p:cNvSpPr/>
            <p:nvPr/>
          </p:nvSpPr>
          <p:spPr>
            <a:xfrm rot="16200000">
              <a:off x="8242188" y="2193940"/>
              <a:ext cx="2562598" cy="2222500"/>
            </a:xfrm>
            <a:prstGeom prst="hexagon">
              <a:avLst>
                <a:gd name="adj" fmla="val 30139"/>
                <a:gd name="vf" fmla="val 11547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육각형 24"/>
            <p:cNvSpPr/>
            <p:nvPr/>
          </p:nvSpPr>
          <p:spPr>
            <a:xfrm rot="16200000">
              <a:off x="1835342" y="2193941"/>
              <a:ext cx="2562598" cy="2222500"/>
            </a:xfrm>
            <a:prstGeom prst="hexagon">
              <a:avLst>
                <a:gd name="adj" fmla="val 30139"/>
                <a:gd name="vf" fmla="val 11547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8" name="직선 연결선 27"/>
            <p:cNvCxnSpPr>
              <a:stCxn id="17" idx="4"/>
              <a:endCxn id="25" idx="2"/>
            </p:cNvCxnSpPr>
            <p:nvPr/>
          </p:nvCxnSpPr>
          <p:spPr>
            <a:xfrm flipH="1">
              <a:off x="4227890" y="3343033"/>
              <a:ext cx="980925" cy="57361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>
              <a:stCxn id="17" idx="2"/>
              <a:endCxn id="24" idx="4"/>
            </p:cNvCxnSpPr>
            <p:nvPr/>
          </p:nvCxnSpPr>
          <p:spPr>
            <a:xfrm>
              <a:off x="7431313" y="3343033"/>
              <a:ext cx="980925" cy="5736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직사각형 29"/>
          <p:cNvSpPr/>
          <p:nvPr/>
        </p:nvSpPr>
        <p:spPr>
          <a:xfrm>
            <a:off x="4525445" y="4174961"/>
            <a:ext cx="3095334" cy="632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4000" b="1" dirty="0" err="1">
                <a:solidFill>
                  <a:srgbClr val="62847D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TongGilMut</a:t>
            </a:r>
            <a:endParaRPr lang="en-US" altLang="ko-KR" sz="4000" b="1" dirty="0">
              <a:solidFill>
                <a:srgbClr val="62847D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BCDA66-92E1-4F7C-B7BB-CA3B9D98CD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644" y="1790813"/>
            <a:ext cx="3122370" cy="31223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8424DA4-C88A-4FAA-87BF-FFEB004614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054" y="1399915"/>
            <a:ext cx="3052725" cy="30527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66006B0-B0EB-4B72-B190-8966B35A113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169" y="2150521"/>
            <a:ext cx="2465151" cy="2465151"/>
          </a:xfrm>
          <a:prstGeom prst="rect">
            <a:avLst/>
          </a:prstGeom>
        </p:spPr>
      </p:pic>
      <p:pic>
        <p:nvPicPr>
          <p:cNvPr id="12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E9B4D7A8-D183-4FEB-8CE9-0297ECF372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40079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547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9000"/>
    </mc:Choice>
    <mc:Fallback>
      <p:transition spd="slow" advClick="0" advTm="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9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2793999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kern="0" dirty="0">
                <a:solidFill>
                  <a:prstClr val="whit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THANK YOU!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Any Question?</a:t>
            </a:r>
            <a:endParaRPr lang="ko-KR" altLang="en-US" sz="1400" kern="0" dirty="0">
              <a:solidFill>
                <a:prstClr val="white">
                  <a:lumMod val="95000"/>
                </a:prst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8B82DA-95A9-45E0-B86F-A81EFA557C8B}"/>
              </a:ext>
            </a:extLst>
          </p:cNvPr>
          <p:cNvSpPr txBox="1"/>
          <p:nvPr/>
        </p:nvSpPr>
        <p:spPr>
          <a:xfrm>
            <a:off x="4741984" y="4122513"/>
            <a:ext cx="27080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rgbClr val="62847D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세상의 모든 통학생 파이팅 </a:t>
            </a:r>
            <a:r>
              <a:rPr lang="en-US" altLang="ko-KR" sz="1050" dirty="0">
                <a:solidFill>
                  <a:srgbClr val="62847D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!</a:t>
            </a:r>
            <a:endParaRPr lang="ko-KR" altLang="en-US" sz="1050" dirty="0">
              <a:solidFill>
                <a:srgbClr val="62847D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3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38E483FC-1EF9-4A0F-9622-0CC7334228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34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whit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소개</a:t>
            </a:r>
            <a:endParaRPr lang="ko-KR" altLang="en-US" sz="4800" kern="0" dirty="0">
              <a:solidFill>
                <a:prstClr val="white">
                  <a:lumMod val="95000"/>
                </a:prst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77C2E7-40E0-4247-ADBE-FEFC748B6491}"/>
              </a:ext>
            </a:extLst>
          </p:cNvPr>
          <p:cNvSpPr txBox="1"/>
          <p:nvPr/>
        </p:nvSpPr>
        <p:spPr>
          <a:xfrm>
            <a:off x="2275740" y="3429000"/>
            <a:ext cx="76405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집주소와 학교 주소를 기반으로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en-US" altLang="ko-KR" sz="2400" dirty="0">
                <a:solidFill>
                  <a:srgbClr val="62847D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OPEN API 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사용하여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통학 </a:t>
            </a:r>
            <a:r>
              <a:rPr lang="ko-KR" altLang="en-US" sz="2400" dirty="0">
                <a:solidFill>
                  <a:srgbClr val="62847D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시간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및 </a:t>
            </a:r>
            <a:r>
              <a:rPr lang="ko-KR" altLang="en-US" sz="2400" dirty="0">
                <a:solidFill>
                  <a:srgbClr val="62847D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거리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&amp;</a:t>
            </a:r>
          </a:p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여러가지 </a:t>
            </a:r>
            <a:r>
              <a:rPr lang="ko-KR" altLang="en-US" sz="2400" dirty="0">
                <a:solidFill>
                  <a:srgbClr val="62847D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기회비용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을 계산해주는 사이트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32927D-34A8-4453-A20F-EFAED3D6BA0E}"/>
              </a:ext>
            </a:extLst>
          </p:cNvPr>
          <p:cNvSpPr/>
          <p:nvPr/>
        </p:nvSpPr>
        <p:spPr>
          <a:xfrm>
            <a:off x="2034876" y="1928249"/>
            <a:ext cx="8122241" cy="1018328"/>
          </a:xfrm>
          <a:prstGeom prst="rect">
            <a:avLst/>
          </a:prstGeom>
          <a:solidFill>
            <a:srgbClr val="62847D"/>
          </a:solidFill>
        </p:spPr>
        <p:txBody>
          <a:bodyPr wrap="square" tIns="108000" bIns="108000">
            <a:spAutoFit/>
          </a:bodyPr>
          <a:lstStyle/>
          <a:p>
            <a:pPr algn="ctr" latinLnBrk="0">
              <a:defRPr/>
            </a:pPr>
            <a:r>
              <a:rPr lang="ko-KR" altLang="en-US" sz="3200" b="1" kern="0" dirty="0">
                <a:solidFill>
                  <a:prstClr val="whit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통학생은 길에서 몇시간을 보냈을까</a:t>
            </a:r>
            <a:r>
              <a:rPr lang="en-US" altLang="ko-KR" sz="3200" b="1" kern="0" dirty="0">
                <a:solidFill>
                  <a:prstClr val="whit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?</a:t>
            </a:r>
          </a:p>
          <a:p>
            <a:pPr algn="ctr" latinLnBrk="0">
              <a:defRPr/>
            </a:pPr>
            <a:r>
              <a:rPr lang="en-US" altLang="ko-KR" sz="2000" kern="0" dirty="0" err="1">
                <a:solidFill>
                  <a:prstClr val="white">
                    <a:lumMod val="95000"/>
                  </a:prst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TongGilMut</a:t>
            </a:r>
            <a:endParaRPr lang="ko-KR" altLang="en-US" sz="2000" kern="0" dirty="0">
              <a:solidFill>
                <a:prstClr val="white">
                  <a:lumMod val="95000"/>
                </a:prst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2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70CD4977-F814-4D3F-9D98-AECDB08CFF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57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whit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선정 이유</a:t>
            </a:r>
            <a:endParaRPr lang="ko-KR" altLang="en-US" sz="4800" kern="0" dirty="0">
              <a:solidFill>
                <a:prstClr val="white">
                  <a:lumMod val="95000"/>
                </a:prst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DFE05E-847B-454C-A561-BDD56FE228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741" r="13536" b="84461"/>
          <a:stretch/>
        </p:blipFill>
        <p:spPr>
          <a:xfrm>
            <a:off x="786063" y="3455588"/>
            <a:ext cx="5694948" cy="14437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11F9BCF-BA26-409F-82C1-B1A9FD9659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12" t="31345" r="13920" b="24055"/>
          <a:stretch/>
        </p:blipFill>
        <p:spPr>
          <a:xfrm>
            <a:off x="7122693" y="1909011"/>
            <a:ext cx="4027837" cy="43884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473CD5-37CA-4213-842B-A589DAA3636B}"/>
              </a:ext>
            </a:extLst>
          </p:cNvPr>
          <p:cNvSpPr txBox="1"/>
          <p:nvPr/>
        </p:nvSpPr>
        <p:spPr>
          <a:xfrm>
            <a:off x="786063" y="5374105"/>
            <a:ext cx="56949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  <a:hlinkClick r:id="rId6"/>
              </a:rPr>
              <a:t>http://ifi.gg/</a:t>
            </a:r>
            <a:r>
              <a:rPr lang="en-US" altLang="ko-KR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 </a:t>
            </a:r>
          </a:p>
          <a:p>
            <a:r>
              <a:rPr lang="ko-KR" altLang="en-US" dirty="0" err="1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소환사</a:t>
            </a:r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이름을 검색하면 현재까지 한 플레이 시간을 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ko-KR" altLang="en-US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기반으로 여러가지 기회비용을 보여주는 사이트 </a:t>
            </a:r>
            <a:endParaRPr lang="en-US" altLang="ko-KR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5B3721B-30AE-4DB7-9F23-43EDF76F873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322" t="27836" r="13029" b="35641"/>
          <a:stretch/>
        </p:blipFill>
        <p:spPr>
          <a:xfrm>
            <a:off x="786064" y="1909011"/>
            <a:ext cx="5694947" cy="1546577"/>
          </a:xfrm>
          <a:prstGeom prst="rect">
            <a:avLst/>
          </a:prstGeom>
        </p:spPr>
      </p:pic>
      <p:pic>
        <p:nvPicPr>
          <p:cNvPr id="2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A2E93430-9E31-4AD2-A9D0-1257D47E2B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04637" y="636532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15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9000"/>
    </mc:Choice>
    <mc:Fallback>
      <p:transition spd="slow" advClick="0" advTm="3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whit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선정 이유</a:t>
            </a:r>
            <a:endParaRPr lang="ko-KR" altLang="en-US" sz="4800" b="1" kern="0" dirty="0">
              <a:solidFill>
                <a:prstClr val="white">
                  <a:lumMod val="95000"/>
                </a:prst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AFC93A3-B31F-49EE-A929-EE0EBFA81E37}"/>
              </a:ext>
            </a:extLst>
          </p:cNvPr>
          <p:cNvGrpSpPr/>
          <p:nvPr/>
        </p:nvGrpSpPr>
        <p:grpSpPr>
          <a:xfrm>
            <a:off x="1835573" y="2393034"/>
            <a:ext cx="2846547" cy="1446846"/>
            <a:chOff x="1835573" y="2833386"/>
            <a:chExt cx="2846547" cy="1446846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0B3018B-17A8-4B65-AE79-267DA2480B05}"/>
                </a:ext>
              </a:extLst>
            </p:cNvPr>
            <p:cNvSpPr/>
            <p:nvPr/>
          </p:nvSpPr>
          <p:spPr>
            <a:xfrm>
              <a:off x="1835573" y="4039850"/>
              <a:ext cx="240382" cy="240382"/>
            </a:xfrm>
            <a:prstGeom prst="ellipse">
              <a:avLst/>
            </a:prstGeom>
            <a:solidFill>
              <a:srgbClr val="FFC000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26" name="오른쪽 대괄호 25">
              <a:extLst>
                <a:ext uri="{FF2B5EF4-FFF2-40B4-BE49-F238E27FC236}">
                  <a16:creationId xmlns:a16="http://schemas.microsoft.com/office/drawing/2014/main" id="{5404D204-2859-4061-AF9C-FE25CC0BBEA5}"/>
                </a:ext>
              </a:extLst>
            </p:cNvPr>
            <p:cNvSpPr/>
            <p:nvPr/>
          </p:nvSpPr>
          <p:spPr>
            <a:xfrm rot="16200000">
              <a:off x="2655614" y="2133535"/>
              <a:ext cx="1326655" cy="2726357"/>
            </a:xfrm>
            <a:prstGeom prst="rightBracket">
              <a:avLst>
                <a:gd name="adj" fmla="val 102753"/>
              </a:avLst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C346836-99BF-4564-B845-70E4C2FE445E}"/>
              </a:ext>
            </a:extLst>
          </p:cNvPr>
          <p:cNvSpPr/>
          <p:nvPr/>
        </p:nvSpPr>
        <p:spPr>
          <a:xfrm>
            <a:off x="2319488" y="3220877"/>
            <a:ext cx="1998906" cy="945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기회비용</a:t>
            </a:r>
            <a:endParaRPr lang="en-US" altLang="ko-KR" sz="1600" b="1" dirty="0">
              <a:solidFill>
                <a:schemeClr val="bg2">
                  <a:lumMod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우리가 생활속에서 자주 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낭비하는 소재의 기회비용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8B44B3DA-C93D-4E95-B877-6CED67E54A1B}"/>
              </a:ext>
            </a:extLst>
          </p:cNvPr>
          <p:cNvSpPr>
            <a:spLocks/>
          </p:cNvSpPr>
          <p:nvPr/>
        </p:nvSpPr>
        <p:spPr bwMode="auto">
          <a:xfrm>
            <a:off x="8667745" y="2845438"/>
            <a:ext cx="236452" cy="312042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9" name="자유형 23">
            <a:extLst>
              <a:ext uri="{FF2B5EF4-FFF2-40B4-BE49-F238E27FC236}">
                <a16:creationId xmlns:a16="http://schemas.microsoft.com/office/drawing/2014/main" id="{C2759E9D-20A5-47FD-A3CA-63BB622B4B06}"/>
              </a:ext>
            </a:extLst>
          </p:cNvPr>
          <p:cNvSpPr>
            <a:spLocks/>
          </p:cNvSpPr>
          <p:nvPr/>
        </p:nvSpPr>
        <p:spPr bwMode="auto">
          <a:xfrm>
            <a:off x="5932237" y="4976577"/>
            <a:ext cx="284918" cy="24935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0A2E32E1-2D2F-4842-8116-04A56331A945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3174993" y="2845438"/>
            <a:ext cx="287896" cy="25524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FAE82D7-E650-4068-B2E3-6DC2F9639DB9}"/>
              </a:ext>
            </a:extLst>
          </p:cNvPr>
          <p:cNvGrpSpPr/>
          <p:nvPr/>
        </p:nvGrpSpPr>
        <p:grpSpPr>
          <a:xfrm flipV="1">
            <a:off x="4591328" y="4037363"/>
            <a:ext cx="2846547" cy="1446846"/>
            <a:chOff x="2031517" y="2753557"/>
            <a:chExt cx="2846547" cy="1446846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C3CFB55-9651-4C1F-8EF3-619B8BFB7729}"/>
                </a:ext>
              </a:extLst>
            </p:cNvPr>
            <p:cNvSpPr/>
            <p:nvPr/>
          </p:nvSpPr>
          <p:spPr>
            <a:xfrm>
              <a:off x="2031517" y="3960021"/>
              <a:ext cx="240382" cy="240382"/>
            </a:xfrm>
            <a:prstGeom prst="ellipse">
              <a:avLst/>
            </a:prstGeom>
            <a:solidFill>
              <a:srgbClr val="FFC000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33" name="오른쪽 대괄호 32">
              <a:extLst>
                <a:ext uri="{FF2B5EF4-FFF2-40B4-BE49-F238E27FC236}">
                  <a16:creationId xmlns:a16="http://schemas.microsoft.com/office/drawing/2014/main" id="{34DD7A02-C13E-43DD-9B5A-478D1DF4F0BB}"/>
                </a:ext>
              </a:extLst>
            </p:cNvPr>
            <p:cNvSpPr/>
            <p:nvPr/>
          </p:nvSpPr>
          <p:spPr>
            <a:xfrm rot="16200000">
              <a:off x="2851558" y="2053706"/>
              <a:ext cx="1326655" cy="2726357"/>
            </a:xfrm>
            <a:prstGeom prst="rightBracket">
              <a:avLst>
                <a:gd name="adj" fmla="val 102753"/>
              </a:avLst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F105DD5-422C-4F97-A5BD-463619A7E616}"/>
              </a:ext>
            </a:extLst>
          </p:cNvPr>
          <p:cNvSpPr/>
          <p:nvPr/>
        </p:nvSpPr>
        <p:spPr>
          <a:xfrm>
            <a:off x="5053003" y="3220876"/>
            <a:ext cx="1998906" cy="1198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통학</a:t>
            </a:r>
            <a:endParaRPr lang="en-US" altLang="ko-KR" sz="1600" b="1" dirty="0">
              <a:solidFill>
                <a:schemeClr val="bg2">
                  <a:lumMod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사람들의 각각의 관심도가 다른 롤이 아니라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,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대학생이라면 </a:t>
            </a:r>
            <a:endParaRPr lang="en-US" altLang="ko-KR" sz="1100" dirty="0">
              <a:solidFill>
                <a:schemeClr val="bg2">
                  <a:lumMod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누구나 공감할 수 </a:t>
            </a:r>
            <a:r>
              <a:rPr lang="ko-KR" altLang="en-US" sz="1100" dirty="0" err="1">
                <a:solidFill>
                  <a:schemeClr val="bg2">
                    <a:lumMod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있을만한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소재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703A9B2-9A47-4FA8-ABC5-1BB97A14B695}"/>
              </a:ext>
            </a:extLst>
          </p:cNvPr>
          <p:cNvGrpSpPr/>
          <p:nvPr/>
        </p:nvGrpSpPr>
        <p:grpSpPr>
          <a:xfrm>
            <a:off x="7302603" y="2393034"/>
            <a:ext cx="2846547" cy="1446846"/>
            <a:chOff x="7361229" y="2765671"/>
            <a:chExt cx="2846547" cy="144684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1C296E9A-FFDC-4E03-859A-B09AB6DEB050}"/>
                </a:ext>
              </a:extLst>
            </p:cNvPr>
            <p:cNvSpPr/>
            <p:nvPr/>
          </p:nvSpPr>
          <p:spPr>
            <a:xfrm>
              <a:off x="7361229" y="3972135"/>
              <a:ext cx="240382" cy="240382"/>
            </a:xfrm>
            <a:prstGeom prst="ellipse">
              <a:avLst/>
            </a:prstGeom>
            <a:solidFill>
              <a:srgbClr val="FFC000">
                <a:alpha val="62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  <p:sp>
          <p:nvSpPr>
            <p:cNvPr id="37" name="오른쪽 대괄호 36">
              <a:extLst>
                <a:ext uri="{FF2B5EF4-FFF2-40B4-BE49-F238E27FC236}">
                  <a16:creationId xmlns:a16="http://schemas.microsoft.com/office/drawing/2014/main" id="{5A00B23E-3933-4339-BD46-3D51916AA3D5}"/>
                </a:ext>
              </a:extLst>
            </p:cNvPr>
            <p:cNvSpPr/>
            <p:nvPr/>
          </p:nvSpPr>
          <p:spPr>
            <a:xfrm rot="16200000">
              <a:off x="8181270" y="2065820"/>
              <a:ext cx="1326655" cy="2726357"/>
            </a:xfrm>
            <a:prstGeom prst="rightBracket">
              <a:avLst>
                <a:gd name="adj" fmla="val 102753"/>
              </a:avLst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oval"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D0C9F74-7E7C-4229-87F2-7C3AA54C975B}"/>
              </a:ext>
            </a:extLst>
          </p:cNvPr>
          <p:cNvSpPr/>
          <p:nvPr/>
        </p:nvSpPr>
        <p:spPr>
          <a:xfrm>
            <a:off x="7786518" y="3220875"/>
            <a:ext cx="1998906" cy="945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Open Source</a:t>
            </a: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시중에 대중교통 관련 간편하게 이용가능한 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API 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多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2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8B5199D5-A18E-44F7-BB59-9F952854DB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20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6000"/>
    </mc:Choice>
    <mc:Fallback>
      <p:transition spd="slow" advClick="0" advTm="2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whit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핵심 기능</a:t>
            </a:r>
            <a:endParaRPr lang="ko-KR" altLang="en-US" sz="4800" b="1" kern="0" dirty="0">
              <a:solidFill>
                <a:prstClr val="white">
                  <a:lumMod val="95000"/>
                </a:prst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358D64-0A36-4EF1-BEC8-50BB73A6DD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519" r="1202" b="4872"/>
          <a:stretch/>
        </p:blipFill>
        <p:spPr>
          <a:xfrm>
            <a:off x="-1" y="1419471"/>
            <a:ext cx="12186567" cy="5315438"/>
          </a:xfrm>
          <a:prstGeom prst="rect">
            <a:avLst/>
          </a:prstGeom>
        </p:spPr>
      </p:pic>
      <p:pic>
        <p:nvPicPr>
          <p:cNvPr id="2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C875D4C7-8176-40BA-AFDC-9957A3E48E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001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1000"/>
    </mc:Choice>
    <mc:Fallback>
      <p:transition spd="slow" advClick="0" advTm="1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whit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핵심 기능</a:t>
            </a:r>
            <a:endParaRPr lang="ko-KR" altLang="en-US" sz="4800" b="1" kern="0" dirty="0">
              <a:solidFill>
                <a:prstClr val="white">
                  <a:lumMod val="95000"/>
                </a:prst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FF934F-C030-406A-9AA9-CA5DAB0348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949" b="8077"/>
          <a:stretch/>
        </p:blipFill>
        <p:spPr>
          <a:xfrm>
            <a:off x="-756847" y="1419471"/>
            <a:ext cx="13700257" cy="5315438"/>
          </a:xfrm>
          <a:prstGeom prst="rect">
            <a:avLst/>
          </a:prstGeom>
        </p:spPr>
      </p:pic>
      <p:pic>
        <p:nvPicPr>
          <p:cNvPr id="4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A60103C9-016F-41F0-B2D3-6A91D58B8C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10068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557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1000"/>
    </mc:Choice>
    <mc:Fallback>
      <p:transition spd="slow" advClick="0" advTm="1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whit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핵심 기능</a:t>
            </a:r>
            <a:endParaRPr lang="ko-KR" altLang="en-US" sz="4800" b="1" kern="0" dirty="0">
              <a:solidFill>
                <a:prstClr val="white">
                  <a:lumMod val="95000"/>
                </a:prst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9ADC59-524A-4508-9D1E-A049F46641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564" b="4359"/>
          <a:stretch/>
        </p:blipFill>
        <p:spPr>
          <a:xfrm>
            <a:off x="8790" y="1417704"/>
            <a:ext cx="12335609" cy="5317205"/>
          </a:xfrm>
          <a:prstGeom prst="rect">
            <a:avLst/>
          </a:prstGeom>
        </p:spPr>
      </p:pic>
      <p:pic>
        <p:nvPicPr>
          <p:cNvPr id="2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F3F4472B-B97A-4A44-A19C-4274F94B69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08181" y="64111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29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6000"/>
    </mc:Choice>
    <mc:Fallback>
      <p:transition spd="slow" advClick="0" advTm="1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whit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구현 </a:t>
            </a:r>
            <a:r>
              <a:rPr lang="en-US" altLang="ko-KR" sz="3200" b="1" kern="0" dirty="0">
                <a:solidFill>
                  <a:prstClr val="whit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API</a:t>
            </a:r>
            <a:endParaRPr lang="ko-KR" altLang="en-US" sz="4800" b="1" kern="0" dirty="0">
              <a:solidFill>
                <a:prstClr val="white">
                  <a:lumMod val="95000"/>
                </a:prst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1" name="오른쪽 대괄호 20">
            <a:extLst>
              <a:ext uri="{FF2B5EF4-FFF2-40B4-BE49-F238E27FC236}">
                <a16:creationId xmlns:a16="http://schemas.microsoft.com/office/drawing/2014/main" id="{B9860F27-4C32-48A9-BA89-F6DB069AF264}"/>
              </a:ext>
            </a:extLst>
          </p:cNvPr>
          <p:cNvSpPr/>
          <p:nvPr/>
        </p:nvSpPr>
        <p:spPr>
          <a:xfrm rot="10800000">
            <a:off x="6099344" y="2557438"/>
            <a:ext cx="1194795" cy="2455378"/>
          </a:xfrm>
          <a:prstGeom prst="rightBracket">
            <a:avLst>
              <a:gd name="adj" fmla="val 102753"/>
            </a:avLst>
          </a:prstGeom>
          <a:ln w="95250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FD8D6BD-ECE5-41DD-A5A1-F5021C381917}"/>
              </a:ext>
            </a:extLst>
          </p:cNvPr>
          <p:cNvCxnSpPr>
            <a:cxnSpLocks/>
          </p:cNvCxnSpPr>
          <p:nvPr/>
        </p:nvCxnSpPr>
        <p:spPr>
          <a:xfrm>
            <a:off x="7289952" y="5012816"/>
            <a:ext cx="1621094" cy="0"/>
          </a:xfrm>
          <a:prstGeom prst="line">
            <a:avLst/>
          </a:prstGeom>
          <a:ln w="952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1A5C546-DC9B-4A92-80B5-88FF3ACDCD6E}"/>
              </a:ext>
            </a:extLst>
          </p:cNvPr>
          <p:cNvCxnSpPr>
            <a:cxnSpLocks/>
          </p:cNvCxnSpPr>
          <p:nvPr/>
        </p:nvCxnSpPr>
        <p:spPr>
          <a:xfrm>
            <a:off x="7294139" y="2557438"/>
            <a:ext cx="1621094" cy="0"/>
          </a:xfrm>
          <a:prstGeom prst="line">
            <a:avLst/>
          </a:prstGeom>
          <a:ln w="95250">
            <a:solidFill>
              <a:schemeClr val="tx1">
                <a:lumMod val="75000"/>
                <a:lumOff val="25000"/>
              </a:schemeClr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B30F4251-B9CE-4CDE-B8D5-100002634872}"/>
              </a:ext>
            </a:extLst>
          </p:cNvPr>
          <p:cNvSpPr/>
          <p:nvPr/>
        </p:nvSpPr>
        <p:spPr>
          <a:xfrm>
            <a:off x="8798887" y="4900657"/>
            <a:ext cx="224318" cy="22431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sx="200000" sy="200000" algn="ctr" rotWithShape="0">
              <a:srgbClr val="FFC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6344FC3-9808-405B-8A39-DD20185CCF60}"/>
              </a:ext>
            </a:extLst>
          </p:cNvPr>
          <p:cNvSpPr/>
          <p:nvPr/>
        </p:nvSpPr>
        <p:spPr>
          <a:xfrm>
            <a:off x="6327925" y="3387390"/>
            <a:ext cx="3012318" cy="795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총 소요시간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총 요금</a:t>
            </a:r>
            <a:endParaRPr lang="ko-KR" altLang="en-US" sz="1050" dirty="0">
              <a:solidFill>
                <a:prstClr val="black">
                  <a:lumMod val="65000"/>
                  <a:lumOff val="35000"/>
                </a:prst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AF09533-9AAC-4B45-A744-7F34B9C90147}"/>
              </a:ext>
            </a:extLst>
          </p:cNvPr>
          <p:cNvSpPr/>
          <p:nvPr/>
        </p:nvSpPr>
        <p:spPr>
          <a:xfrm>
            <a:off x="8654028" y="2302208"/>
            <a:ext cx="514036" cy="514036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자유형 23">
            <a:extLst>
              <a:ext uri="{FF2B5EF4-FFF2-40B4-BE49-F238E27FC236}">
                <a16:creationId xmlns:a16="http://schemas.microsoft.com/office/drawing/2014/main" id="{102ACA0A-6266-4CD5-B786-92CFFBAD109B}"/>
              </a:ext>
            </a:extLst>
          </p:cNvPr>
          <p:cNvSpPr>
            <a:spLocks/>
          </p:cNvSpPr>
          <p:nvPr/>
        </p:nvSpPr>
        <p:spPr bwMode="auto">
          <a:xfrm>
            <a:off x="8768587" y="2434546"/>
            <a:ext cx="284918" cy="24935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2050" name="Picture 2" descr="ODsay 소개">
            <a:extLst>
              <a:ext uri="{FF2B5EF4-FFF2-40B4-BE49-F238E27FC236}">
                <a16:creationId xmlns:a16="http://schemas.microsoft.com/office/drawing/2014/main" id="{92193D4F-C1CD-45AA-8FC8-1612BCD45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854" y="2836305"/>
            <a:ext cx="320992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21E858-9548-4587-BE48-A7E213CE0F77}"/>
              </a:ext>
            </a:extLst>
          </p:cNvPr>
          <p:cNvSpPr txBox="1"/>
          <p:nvPr/>
        </p:nvSpPr>
        <p:spPr>
          <a:xfrm>
            <a:off x="2578879" y="4296580"/>
            <a:ext cx="36308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대중교통 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OPEN API :</a:t>
            </a:r>
          </a:p>
          <a:p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전국 최신 대중교통 데이터 및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길찾기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 제공</a:t>
            </a:r>
          </a:p>
        </p:txBody>
      </p:sp>
      <p:pic>
        <p:nvPicPr>
          <p:cNvPr id="3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CFA47B3A-72E1-4052-A3D9-7504DAAD8E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070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3000"/>
    </mc:Choice>
    <mc:Fallback>
      <p:transition spd="slow" advClick="0" advTm="2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12192000" cy="1270001"/>
          </a:xfrm>
          <a:prstGeom prst="rect">
            <a:avLst/>
          </a:prstGeom>
          <a:solidFill>
            <a:srgbClr val="62847D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prstClr val="whit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구현 </a:t>
            </a:r>
            <a:r>
              <a:rPr lang="en-US" altLang="ko-KR" sz="3200" b="1" kern="0" dirty="0">
                <a:solidFill>
                  <a:prstClr val="white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- API</a:t>
            </a:r>
            <a:endParaRPr lang="ko-KR" altLang="en-US" sz="4800" b="1" kern="0" dirty="0">
              <a:solidFill>
                <a:prstClr val="white">
                  <a:lumMod val="95000"/>
                </a:prst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21" name="오른쪽 대괄호 20">
            <a:extLst>
              <a:ext uri="{FF2B5EF4-FFF2-40B4-BE49-F238E27FC236}">
                <a16:creationId xmlns:a16="http://schemas.microsoft.com/office/drawing/2014/main" id="{B9860F27-4C32-48A9-BA89-F6DB069AF264}"/>
              </a:ext>
            </a:extLst>
          </p:cNvPr>
          <p:cNvSpPr/>
          <p:nvPr/>
        </p:nvSpPr>
        <p:spPr>
          <a:xfrm rot="10800000">
            <a:off x="6099344" y="2557438"/>
            <a:ext cx="1194795" cy="2455378"/>
          </a:xfrm>
          <a:prstGeom prst="rightBracket">
            <a:avLst>
              <a:gd name="adj" fmla="val 102753"/>
            </a:avLst>
          </a:prstGeom>
          <a:ln w="95250">
            <a:solidFill>
              <a:schemeClr val="tx1">
                <a:lumMod val="75000"/>
                <a:lumOff val="25000"/>
              </a:schemeClr>
            </a:solidFill>
            <a:headEnd type="non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FD8D6BD-ECE5-41DD-A5A1-F5021C381917}"/>
              </a:ext>
            </a:extLst>
          </p:cNvPr>
          <p:cNvCxnSpPr>
            <a:cxnSpLocks/>
          </p:cNvCxnSpPr>
          <p:nvPr/>
        </p:nvCxnSpPr>
        <p:spPr>
          <a:xfrm>
            <a:off x="7289952" y="5012816"/>
            <a:ext cx="1621094" cy="0"/>
          </a:xfrm>
          <a:prstGeom prst="line">
            <a:avLst/>
          </a:prstGeom>
          <a:ln w="952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1A5C546-DC9B-4A92-80B5-88FF3ACDCD6E}"/>
              </a:ext>
            </a:extLst>
          </p:cNvPr>
          <p:cNvCxnSpPr>
            <a:cxnSpLocks/>
          </p:cNvCxnSpPr>
          <p:nvPr/>
        </p:nvCxnSpPr>
        <p:spPr>
          <a:xfrm>
            <a:off x="7294139" y="2557438"/>
            <a:ext cx="1621094" cy="0"/>
          </a:xfrm>
          <a:prstGeom prst="line">
            <a:avLst/>
          </a:prstGeom>
          <a:ln w="95250">
            <a:solidFill>
              <a:schemeClr val="tx1">
                <a:lumMod val="75000"/>
                <a:lumOff val="25000"/>
              </a:schemeClr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B30F4251-B9CE-4CDE-B8D5-100002634872}"/>
              </a:ext>
            </a:extLst>
          </p:cNvPr>
          <p:cNvSpPr/>
          <p:nvPr/>
        </p:nvSpPr>
        <p:spPr>
          <a:xfrm>
            <a:off x="8798887" y="4900657"/>
            <a:ext cx="224318" cy="22431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sx="200000" sy="200000" algn="ctr" rotWithShape="0">
              <a:srgbClr val="FFC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6344FC3-9808-405B-8A39-DD20185CCF60}"/>
              </a:ext>
            </a:extLst>
          </p:cNvPr>
          <p:cNvSpPr/>
          <p:nvPr/>
        </p:nvSpPr>
        <p:spPr>
          <a:xfrm>
            <a:off x="6296282" y="3520968"/>
            <a:ext cx="3012318" cy="426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지도</a:t>
            </a:r>
            <a:endParaRPr lang="ko-KR" altLang="en-US" sz="1050" dirty="0">
              <a:solidFill>
                <a:prstClr val="black">
                  <a:lumMod val="65000"/>
                  <a:lumOff val="35000"/>
                </a:prst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AF09533-9AAC-4B45-A744-7F34B9C90147}"/>
              </a:ext>
            </a:extLst>
          </p:cNvPr>
          <p:cNvSpPr/>
          <p:nvPr/>
        </p:nvSpPr>
        <p:spPr>
          <a:xfrm>
            <a:off x="8654028" y="2302208"/>
            <a:ext cx="514036" cy="514036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자유형 23">
            <a:extLst>
              <a:ext uri="{FF2B5EF4-FFF2-40B4-BE49-F238E27FC236}">
                <a16:creationId xmlns:a16="http://schemas.microsoft.com/office/drawing/2014/main" id="{102ACA0A-6266-4CD5-B786-92CFFBAD109B}"/>
              </a:ext>
            </a:extLst>
          </p:cNvPr>
          <p:cNvSpPr>
            <a:spLocks/>
          </p:cNvSpPr>
          <p:nvPr/>
        </p:nvSpPr>
        <p:spPr bwMode="auto">
          <a:xfrm>
            <a:off x="8768587" y="2434546"/>
            <a:ext cx="284918" cy="249359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21E858-9548-4587-BE48-A7E213CE0F77}"/>
              </a:ext>
            </a:extLst>
          </p:cNvPr>
          <p:cNvSpPr txBox="1"/>
          <p:nvPr/>
        </p:nvSpPr>
        <p:spPr>
          <a:xfrm>
            <a:off x="2578879" y="4296580"/>
            <a:ext cx="3630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네이버 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OPEN API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8993DBF-77CA-40BE-99B7-1C02B0EFA44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3"/>
          <a:stretch/>
        </p:blipFill>
        <p:spPr>
          <a:xfrm>
            <a:off x="1213338" y="3516424"/>
            <a:ext cx="4535404" cy="600895"/>
          </a:xfrm>
          <a:prstGeom prst="rect">
            <a:avLst/>
          </a:prstGeom>
        </p:spPr>
      </p:pic>
      <p:pic>
        <p:nvPicPr>
          <p:cNvPr id="4" name="녹음한 소리">
            <a:hlinkClick r:id="" action="ppaction://media"/>
            <a:extLst>
              <a:ext uri="{FF2B5EF4-FFF2-40B4-BE49-F238E27FC236}">
                <a16:creationId xmlns:a16="http://schemas.microsoft.com/office/drawing/2014/main" id="{D19D3E15-F8AE-472C-93F8-FAE4F01AF3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04637" y="63706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56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1000"/>
    </mc:Choice>
    <mc:Fallback>
      <p:transition spd="slow" advClick="0" advTm="1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973</TotalTime>
  <Words>459</Words>
  <Application>Microsoft Office PowerPoint</Application>
  <PresentationFormat>와이드스크린</PresentationFormat>
  <Paragraphs>90</Paragraphs>
  <Slides>14</Slides>
  <Notes>13</Notes>
  <HiddenSlides>0</HiddenSlides>
  <MMClips>14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Arial</vt:lpstr>
      <vt:lpstr>휴먼엑스포</vt:lpstr>
      <vt:lpstr>맑은 고딕</vt:lpstr>
      <vt:lpstr>나눔스퀘어OTF Bold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jiwon joung</cp:lastModifiedBy>
  <cp:revision>32</cp:revision>
  <dcterms:created xsi:type="dcterms:W3CDTF">2020-07-24T02:29:32Z</dcterms:created>
  <dcterms:modified xsi:type="dcterms:W3CDTF">2020-12-10T07:41:42Z</dcterms:modified>
</cp:coreProperties>
</file>